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8" r:id="rId3"/>
    <p:sldId id="261" r:id="rId4"/>
    <p:sldId id="257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5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Tematický blok Spalování dřevní hmoty, 26. 6. 2015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F949AC-AC85-444A-8801-7EB11C7DB233}" type="datetimeFigureOut">
              <a:rPr lang="cs-CZ" smtClean="0"/>
              <a:t>26. 6. 2015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cs-CZ" smtClean="0"/>
              <a:t>Europroject dotace, Kpt. Jaroše 29, 680 01 Boskovice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6AB6D-B9F6-4535-85DE-47A303373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33758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Tematický blok Spalování dřevní hmoty, 26. 6. 2015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858C8-C7CA-4AED-998C-82BC4366919A}" type="datetimeFigureOut">
              <a:rPr lang="cs-CZ" smtClean="0"/>
              <a:t>26. 6. 2015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cs-CZ" smtClean="0"/>
              <a:t>Europroject dotace, Kpt. Jaroše 29, 680 01 Boskovice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50A00-AC17-4D11-B75C-B588A00CFF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385870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0A00-AC17-4D11-B75C-B588A00CFFC8}" type="slidenum">
              <a:rPr lang="cs-CZ" smtClean="0"/>
              <a:t>1</a:t>
            </a:fld>
            <a:endParaRPr lang="cs-CZ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cs-CZ" smtClean="0"/>
              <a:t>Tematický blok Spalování dřevní hmoty, 26. 6. 2015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642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cs-CZ" smtClean="0"/>
              <a:t>Tematický blok Spalování dřevní hmoty, 26. 6. 2015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50A00-AC17-4D11-B75C-B588A00CFFC8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0784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6053F-0A9D-463C-9CA0-F78C035AB896}" type="datetime1">
              <a:rPr lang="en-US" smtClean="0"/>
              <a:t>6/26/2015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Europroject dotace, Kpt. Jaroše 29, 680 01 Boskovice, www.europroject.cz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84EA-3DB7-4A37-A339-F20CACD70359}" type="datetime1">
              <a:rPr lang="en-US" smtClean="0"/>
              <a:t>6/26/2015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Europroject dotace, Kpt. Jaroše 29, 680 01 Boskovice, www.europroject.cz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3B8A3-56E7-4375-B318-E1626DA20CB0}" type="datetime1">
              <a:rPr lang="en-US" smtClean="0"/>
              <a:t>6/26/2015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Europroject dotace, Kpt. Jaroše 29, 680 01 Boskovice, www.europroject.cz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7BC5-754D-4956-8D01-2152A63270D0}" type="datetime1">
              <a:rPr lang="en-US" smtClean="0"/>
              <a:t>6/26/2015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Europroject dotace, Kpt. Jaroše 29, 680 01 Boskovice, www.europroject.cz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35B4-0AD4-4BB9-91F0-0605BF0D5B82}" type="datetime1">
              <a:rPr lang="en-US" smtClean="0"/>
              <a:t>6/26/2015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Europroject dotace, Kpt. Jaroše 29, 680 01 Boskovice, www.europroject.cz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CAD2-8192-492B-8F32-DB72952180A0}" type="datetime1">
              <a:rPr lang="en-US" smtClean="0"/>
              <a:t>6/26/2015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Europroject dotace, Kpt. Jaroše 29, 680 01 Boskovice, www.europroject.cz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FF8E-E8A2-40BC-BC65-CA503042FB0B}" type="datetime1">
              <a:rPr lang="en-US" smtClean="0"/>
              <a:t>6/26/2015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Europroject dotace, Kpt. Jaroše 29, 680 01 Boskovice, www.europroject.cz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BBCE3-4446-49C4-A124-3E27D8201329}" type="datetime1">
              <a:rPr lang="en-US" smtClean="0"/>
              <a:t>6/26/2015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Europroject dotace, Kpt. Jaroše 29, 680 01 Boskovice, www.europroject.cz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5C5B-76FF-443D-BCD5-0C3F7DE378B3}" type="datetime1">
              <a:rPr lang="en-US" smtClean="0"/>
              <a:t>6/26/2015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Europroject dotace, Kpt. Jaroše 29, 680 01 Boskovice, www.europroject.cz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4853-DDAC-4F18-9C15-5CD3656B8F67}" type="datetime1">
              <a:rPr lang="en-US" smtClean="0"/>
              <a:t>6/26/2015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Europroject dotace, Kpt. Jaroše 29, 680 01 Boskovice, www.europroject.cz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14DC-4B4C-434C-8C10-55BBCA936044}" type="datetime1">
              <a:rPr lang="en-US" smtClean="0"/>
              <a:t>6/26/2015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Europroject dotace, Kpt. Jaroše 29, 680 01 Boskovice, www.europroject.cz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CB33-BCCE-45BE-8212-D5556EF2A537}" type="datetime1">
              <a:rPr lang="en-US" smtClean="0"/>
              <a:t>6/26/2015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Europroject dotace, Kpt. Jaroše 29, 680 01 Boskovice, www.europroject.cz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1071E-DC4F-4C0C-824A-6BE1C9594D50}" type="datetime1">
              <a:rPr lang="en-US" smtClean="0"/>
              <a:t>6/26/2015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Europroject dotace, Kpt. Jaroše 29, 680 01 Boskovice, www.europroject.cz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78A0-2EFD-4149-AA88-3087D1A8B470}" type="datetime1">
              <a:rPr lang="en-US" smtClean="0"/>
              <a:t>6/26/2015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Europroject dotace, Kpt. Jaroše 29, 680 01 Boskovice, www.europroject.cz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A6BF-1D10-4CA4-B3F7-C98F795790BD}" type="datetime1">
              <a:rPr lang="en-US" smtClean="0"/>
              <a:t>6/26/2015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Europroject dotace, Kpt. Jaroše 29, 680 01 Boskovice, www.europroject.cz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Europroject dotace, Kpt. Jaroše 29, 680 01 Boskovice, www.europroject.cz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F24C-085A-46BE-9C50-1896EC326F05}" type="datetime1">
              <a:rPr lang="en-US" smtClean="0"/>
              <a:t>6/26/2015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DE840-97F8-4A94-A723-F8CFDC980823}" type="datetime1">
              <a:rPr lang="en-US" smtClean="0"/>
              <a:t>6/26/2015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Europroject dotace, Kpt. Jaroše 29, 680 01 Boskovice, www.europroject.cz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mailto:stepankova@europroject.cz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46917" y="1957716"/>
            <a:ext cx="7766936" cy="1646302"/>
          </a:xfrm>
        </p:spPr>
        <p:txBody>
          <a:bodyPr/>
          <a:lstStyle/>
          <a:p>
            <a:r>
              <a:rPr lang="cs-CZ" sz="4000" b="1" dirty="0" smtClean="0"/>
              <a:t>Podpora spalování ekologických paliv ze strany státu a EU</a:t>
            </a:r>
            <a:endParaRPr lang="cs-CZ" sz="40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dirty="0" smtClean="0"/>
              <a:t>Bc. Michaela Karásková, EUROPROJECT </a:t>
            </a:r>
            <a:r>
              <a:rPr lang="cs-CZ" dirty="0" smtClean="0"/>
              <a:t>DOTACE</a:t>
            </a:r>
          </a:p>
          <a:p>
            <a:pPr algn="ctr"/>
            <a:r>
              <a:rPr lang="cs-CZ" dirty="0" smtClean="0"/>
              <a:t>Ing. Šárka Mazalová, EUROPROJECT DOTACE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Europroject</a:t>
            </a:r>
            <a:r>
              <a:rPr lang="en-US" dirty="0" smtClean="0"/>
              <a:t> </a:t>
            </a:r>
            <a:r>
              <a:rPr lang="en-US" dirty="0" err="1" smtClean="0"/>
              <a:t>dotace</a:t>
            </a:r>
            <a:r>
              <a:rPr lang="en-US" dirty="0" smtClean="0"/>
              <a:t>, </a:t>
            </a:r>
            <a:r>
              <a:rPr lang="en-US" dirty="0" err="1" smtClean="0"/>
              <a:t>Kpt</a:t>
            </a:r>
            <a:r>
              <a:rPr lang="en-US" dirty="0" smtClean="0"/>
              <a:t>. </a:t>
            </a:r>
            <a:r>
              <a:rPr lang="en-US" dirty="0" err="1" smtClean="0"/>
              <a:t>Jaroše</a:t>
            </a:r>
            <a:r>
              <a:rPr lang="en-US" dirty="0" smtClean="0"/>
              <a:t> 29, 680 01 </a:t>
            </a:r>
            <a:r>
              <a:rPr lang="en-US" dirty="0" err="1" smtClean="0"/>
              <a:t>Boskovice</a:t>
            </a:r>
            <a:r>
              <a:rPr lang="en-US" dirty="0" smtClean="0"/>
              <a:t>, www.europroject.cz</a:t>
            </a:r>
            <a:endParaRPr lang="en-US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435" y="274051"/>
            <a:ext cx="1219200" cy="393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466" y="470647"/>
            <a:ext cx="1239042" cy="15999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ovéPole 5"/>
          <p:cNvSpPr txBox="1"/>
          <p:nvPr/>
        </p:nvSpPr>
        <p:spPr>
          <a:xfrm>
            <a:off x="9509760" y="6041362"/>
            <a:ext cx="2520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Národní výstava hospodářských zvířat a zemědělské techniky, </a:t>
            </a:r>
            <a:r>
              <a:rPr lang="cs-CZ" sz="1000" i="1" dirty="0" smtClean="0"/>
              <a:t>Spalování dřevní hmoty, „Podpora spalování ekologických paliv ze strany státu a EU, </a:t>
            </a:r>
            <a:r>
              <a:rPr lang="cs-CZ" sz="1000" dirty="0" smtClean="0"/>
              <a:t>26.6.2015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81393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 smtClean="0"/>
              <a:t>Integrovaný regionální operační program 2014-2020</a:t>
            </a:r>
            <a:endParaRPr lang="cs-CZ" sz="3200" b="1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Europroject dotace, Kpt. Jaroše 29, 680 01 Boskovice, www.europroject.cz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ovéPole 4"/>
          <p:cNvSpPr txBox="1"/>
          <p:nvPr/>
        </p:nvSpPr>
        <p:spPr>
          <a:xfrm>
            <a:off x="892885" y="1839558"/>
            <a:ext cx="939142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cs-CZ" sz="1200" b="1" dirty="0" smtClean="0">
                <a:solidFill>
                  <a:schemeClr val="accent2"/>
                </a:solidFill>
              </a:rPr>
              <a:t>Prioritní osa 2: Zkvalitnění veřejných služeb a podmínek života pro obyvatele regionů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cs-CZ" sz="1200" b="1" dirty="0" smtClean="0">
                <a:solidFill>
                  <a:schemeClr val="accent2"/>
                </a:solidFill>
              </a:rPr>
              <a:t>SC 2.5 Snížení energetické náročnosti v sektoru bydlení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cs-CZ" sz="1200" b="1" u="sng" dirty="0" smtClean="0">
                <a:solidFill>
                  <a:srgbClr val="00B0F0"/>
                </a:solidFill>
              </a:rPr>
              <a:t>Podporované projekty: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cs-CZ" sz="1200" dirty="0" smtClean="0"/>
              <a:t>Výměna zdroje tepla bytového domu pro vytápění, využívajícího pevná nebo kapalná fosilní paliva, za efektivní ekologicky šetrné zdroje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cs-CZ" sz="1200" dirty="0" smtClean="0"/>
              <a:t>Pořízení kondenzačních kotlů na zemní plyn nebo zařízení pro kombinovanou výrobu elektřiny a tepla, využívající obnovitelné zdroje nebo zemní plyn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r>
              <a:rPr lang="cs-CZ" sz="1200" b="1" u="sng" dirty="0" smtClean="0">
                <a:solidFill>
                  <a:srgbClr val="00B0F0"/>
                </a:solidFill>
              </a:rPr>
              <a:t>Příjemci: </a:t>
            </a:r>
            <a:r>
              <a:rPr lang="cs-CZ" sz="1200" dirty="0" smtClean="0"/>
              <a:t>vlastníci bytových domů a společenství vlastníků bytových jednotek – budovy se čtyřmi a více byty, nestátní neziskové organizace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r>
              <a:rPr lang="cs-CZ" sz="1200" b="1" u="sng" dirty="0" smtClean="0">
                <a:solidFill>
                  <a:srgbClr val="00B0F0"/>
                </a:solidFill>
              </a:rPr>
              <a:t>Předpokládané vyhlášení výzvy: </a:t>
            </a:r>
            <a:r>
              <a:rPr lang="cs-CZ" sz="1200" dirty="0" smtClean="0"/>
              <a:t>prosinec 2015</a:t>
            </a:r>
          </a:p>
          <a:p>
            <a:pPr>
              <a:buClr>
                <a:schemeClr val="accent2"/>
              </a:buClr>
            </a:pPr>
            <a:endParaRPr lang="cs-CZ" sz="1200" dirty="0" smtClean="0"/>
          </a:p>
        </p:txBody>
      </p:sp>
      <p:pic>
        <p:nvPicPr>
          <p:cNvPr id="6" name="Zástupný symbol pro obsah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703" y="247110"/>
            <a:ext cx="1219200" cy="393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631" y="1549005"/>
            <a:ext cx="1762371" cy="58110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9509760" y="6041362"/>
            <a:ext cx="2520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Národní výstava hospodářských zvířat a zemědělské techniky, </a:t>
            </a:r>
            <a:r>
              <a:rPr lang="cs-CZ" sz="1000" i="1" dirty="0" smtClean="0"/>
              <a:t>Spalování dřevní hmoty, „Podpora spalování ekologických paliv ze strany státu a EU, </a:t>
            </a:r>
            <a:r>
              <a:rPr lang="cs-CZ" sz="1000" dirty="0" smtClean="0"/>
              <a:t>26.6.2015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02701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 smtClean="0"/>
              <a:t>Program rozvoje venkova</a:t>
            </a:r>
            <a:endParaRPr lang="cs-CZ" sz="3200" b="1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Europroject dotace, Kpt. Jaroše 29, 680 01 Boskovice, www.europroject.cz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ovéPole 4"/>
          <p:cNvSpPr txBox="1"/>
          <p:nvPr/>
        </p:nvSpPr>
        <p:spPr>
          <a:xfrm>
            <a:off x="871369" y="1420009"/>
            <a:ext cx="9445215" cy="2818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cs-CZ" sz="1200" dirty="0" smtClean="0"/>
              <a:t>Problematika OZE v zemědělství je součástí prioritních os programu: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cs-CZ" sz="1200" b="1" dirty="0" smtClean="0">
                <a:solidFill>
                  <a:schemeClr val="accent2"/>
                </a:solidFill>
              </a:rPr>
              <a:t>Prioritní osa 2 – Zvýšení životaschopnosti zemědělských podniků a konkurenceschopnosti všech druhů zemědělské činnosti ve všech regionech a podpora inovativních zemědělských technologií a udržitelného obhospodařování lesů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endParaRPr lang="cs-CZ" sz="1200" b="1" dirty="0" smtClean="0">
              <a:solidFill>
                <a:schemeClr val="accent2"/>
              </a:solidFill>
            </a:endParaRP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cs-CZ" sz="1200" b="1" dirty="0" smtClean="0">
                <a:solidFill>
                  <a:schemeClr val="accent2"/>
                </a:solidFill>
              </a:rPr>
              <a:t>Prioritní osa 5 – Podpora účinného využívání zdrojů a podpora přechodu na nízkouhlíkovou ekonomiku v odvětvích zemědělství, potravinářství a lesnictví, která je odolná vůči klimatu</a:t>
            </a:r>
          </a:p>
          <a:p>
            <a:pPr marL="171450" indent="-171450" algn="just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cs-CZ" sz="1200" dirty="0" smtClean="0"/>
              <a:t>Podpora investic v zemědělských podnicích </a:t>
            </a:r>
          </a:p>
          <a:p>
            <a:pPr marL="171450" indent="-171450" algn="just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cs-CZ" sz="1200" dirty="0" smtClean="0"/>
              <a:t>investice na podporu energie z obnovitelných zdrojů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r>
              <a:rPr lang="cs-CZ" sz="1200" dirty="0" smtClean="0"/>
              <a:t>Oproti předchozímu programovému období PRV neobsahuje investice na rozvoj venkova, kde byly časté dotace do obecních výtopen a podpora bioplynových stanic u kterých je v současnosti finanční alokace oproti předchozímu období pouze symbolická.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r>
              <a:rPr lang="cs-CZ" sz="1200" dirty="0" smtClean="0"/>
              <a:t>Podpora je určena především pro zemědělské podnikatele na celém území ČR s výjimkou hl. m. Prahy</a:t>
            </a:r>
            <a:endParaRPr lang="cs-CZ" sz="1200" dirty="0"/>
          </a:p>
        </p:txBody>
      </p:sp>
      <p:pic>
        <p:nvPicPr>
          <p:cNvPr id="6" name="Zástupný symbol pro obsah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703" y="247110"/>
            <a:ext cx="1219200" cy="393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24" y="4498371"/>
            <a:ext cx="2102617" cy="1192424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9509760" y="6041362"/>
            <a:ext cx="2520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Národní výstava hospodářských zvířat a zemědělské techniky, </a:t>
            </a:r>
            <a:r>
              <a:rPr lang="cs-CZ" sz="1000" i="1" dirty="0" smtClean="0"/>
              <a:t>Spalování dřevní hmoty, „Podpora spalování ekologických paliv ze strany státu a EU, </a:t>
            </a:r>
            <a:r>
              <a:rPr lang="cs-CZ" sz="1000" dirty="0" smtClean="0"/>
              <a:t>26.6.2015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69109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 smtClean="0"/>
              <a:t>Závěr</a:t>
            </a:r>
            <a:endParaRPr lang="cs-CZ" sz="3200" b="1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Europroject dotace, Kpt. Jaroše 29, 680 01 Boskovice, www.europroject.cz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97280" y="1796527"/>
            <a:ext cx="83694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/>
              <a:t>Podpora obnovitelných zdrojů energie – využití biomasy, je součástí několika operačních programů, přesto politická atmosféra v ČR vůči OZE se odráží i v programových dokumentech a možnost podpory projektů v oblasti OZE tak bude menší, než tomu bylo v programovém období 2007 – 2013.</a:t>
            </a:r>
          </a:p>
        </p:txBody>
      </p:sp>
      <p:pic>
        <p:nvPicPr>
          <p:cNvPr id="6" name="Zástupný symbol pro obsah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703" y="247110"/>
            <a:ext cx="1219200" cy="393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228" y="3812689"/>
            <a:ext cx="1685365" cy="1685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ovéPole 7"/>
          <p:cNvSpPr txBox="1"/>
          <p:nvPr/>
        </p:nvSpPr>
        <p:spPr>
          <a:xfrm>
            <a:off x="9509760" y="6041362"/>
            <a:ext cx="2520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Národní výstava hospodářských zvířat a zemědělské techniky, </a:t>
            </a:r>
            <a:r>
              <a:rPr lang="cs-CZ" sz="1000" i="1" dirty="0" smtClean="0"/>
              <a:t>Spalování dřevní hmoty, „Podpora spalování ekologických paliv ze strany státu a EU, </a:t>
            </a:r>
            <a:r>
              <a:rPr lang="cs-CZ" sz="1000" dirty="0" smtClean="0"/>
              <a:t>26.6.2015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78488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Děkujeme za pozornost!</a:t>
            </a:r>
            <a:endParaRPr lang="cs-CZ" b="1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Europroject dotace, Kpt. Jaroše 29, 680 01 Boskovice, www.europroject.cz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ovéPole 4"/>
          <p:cNvSpPr txBox="1"/>
          <p:nvPr/>
        </p:nvSpPr>
        <p:spPr>
          <a:xfrm>
            <a:off x="-149696" y="1930400"/>
            <a:ext cx="94236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EUROPROJECT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Kpt. Jaroše 29</a:t>
            </a:r>
            <a:br>
              <a:rPr lang="cs-CZ" dirty="0"/>
            </a:br>
            <a:r>
              <a:rPr lang="cs-CZ" dirty="0"/>
              <a:t>680 01 Boskovice</a:t>
            </a:r>
          </a:p>
          <a:p>
            <a:pPr algn="ctr"/>
            <a:r>
              <a:rPr lang="cs-CZ" dirty="0"/>
              <a:t> </a:t>
            </a:r>
          </a:p>
          <a:p>
            <a:pPr algn="ctr"/>
            <a:r>
              <a:rPr lang="cs-CZ" u="sng" dirty="0"/>
              <a:t>Majitel společnosti: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MILANA ŠTĚPÁNKOVÁ</a:t>
            </a:r>
          </a:p>
          <a:p>
            <a:pPr algn="ctr"/>
            <a:r>
              <a:rPr lang="cs-CZ" dirty="0"/>
              <a:t>EUROPROJECT DOTACE</a:t>
            </a:r>
            <a:br>
              <a:rPr lang="cs-CZ" dirty="0"/>
            </a:br>
            <a:r>
              <a:rPr lang="cs-CZ" dirty="0"/>
              <a:t>IČ: 40408809</a:t>
            </a:r>
          </a:p>
          <a:p>
            <a:pPr algn="ctr"/>
            <a:r>
              <a:rPr lang="cs-CZ" dirty="0"/>
              <a:t>e-mail: </a:t>
            </a:r>
            <a:r>
              <a:rPr lang="cs-CZ" u="sng" dirty="0">
                <a:solidFill>
                  <a:schemeClr val="accent2"/>
                </a:solidFill>
                <a:hlinkClick r:id="rId2"/>
              </a:rPr>
              <a:t>stepankova@europroject.cz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mob: </a:t>
            </a:r>
            <a:r>
              <a:rPr lang="cs-CZ" b="1" dirty="0">
                <a:solidFill>
                  <a:srgbClr val="00B0F0"/>
                </a:solidFill>
              </a:rPr>
              <a:t>+ 420 776 87 47 94</a:t>
            </a: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184" y="4555535"/>
            <a:ext cx="3201158" cy="102837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849" y="1667436"/>
            <a:ext cx="2120153" cy="2120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ovéPole 7"/>
          <p:cNvSpPr txBox="1"/>
          <p:nvPr/>
        </p:nvSpPr>
        <p:spPr>
          <a:xfrm>
            <a:off x="9509760" y="6041362"/>
            <a:ext cx="2520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Národní výstava hospodářských zvířat a zemědělské techniky, </a:t>
            </a:r>
            <a:r>
              <a:rPr lang="cs-CZ" sz="1000" i="1" dirty="0" smtClean="0"/>
              <a:t>Spalování dřevní hmoty, „Podpora spalování ekologických paliv ze strany státu a EU, </a:t>
            </a:r>
            <a:r>
              <a:rPr lang="cs-CZ" sz="1000" dirty="0" smtClean="0"/>
              <a:t>26.6.2015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43340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Osnova přednášky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687252"/>
            <a:ext cx="8596668" cy="3880773"/>
          </a:xfrm>
        </p:spPr>
        <p:txBody>
          <a:bodyPr/>
          <a:lstStyle/>
          <a:p>
            <a:r>
              <a:rPr lang="cs-CZ" dirty="0" smtClean="0"/>
              <a:t>Představení společnosti EUROPROJECT</a:t>
            </a:r>
          </a:p>
          <a:p>
            <a:r>
              <a:rPr lang="cs-CZ" dirty="0" smtClean="0"/>
              <a:t>Podpora obnovitelných zdrojů v novém programovém období 2014-2020: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Operační program Podnikání a inovace pro konkurenceschopnost 2014-2020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Operační program Životní prostředí 2014-2020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Integrovaný regionální operační program 2014-2020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Program rozvoje venkova 2014-2020</a:t>
            </a:r>
          </a:p>
          <a:p>
            <a:r>
              <a:rPr lang="cs-CZ" dirty="0" smtClean="0"/>
              <a:t>Závěr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Europroject dotace, Kpt. Jaroše 29, 680 01 Boskovice, www.europroject.cz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9509760" y="6041362"/>
            <a:ext cx="2520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Národní výstava hospodářských zvířat a zemědělské techniky, </a:t>
            </a:r>
            <a:r>
              <a:rPr lang="cs-CZ" sz="1000" i="1" dirty="0" smtClean="0"/>
              <a:t>Spalování dřevní hmoty, „Podpora spalování ekologických paliv ze strany státu a EU, </a:t>
            </a:r>
            <a:r>
              <a:rPr lang="cs-CZ" sz="1000" dirty="0" smtClean="0"/>
              <a:t>26.6.2015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77979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04048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EUROPROJECT </a:t>
            </a:r>
            <a:r>
              <a:rPr lang="cs-CZ" b="1" dirty="0"/>
              <a:t>dotace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1600" dirty="0" smtClean="0">
                <a:solidFill>
                  <a:schemeClr val="accent2"/>
                </a:solidFill>
              </a:rPr>
              <a:t>EUROPROJECT </a:t>
            </a:r>
            <a:r>
              <a:rPr lang="cs-CZ" sz="1600" dirty="0">
                <a:solidFill>
                  <a:schemeClr val="accent2"/>
                </a:solidFill>
              </a:rPr>
              <a:t>JE SPOLEČNOST ZAMĚŘENÁ NA PROFESIONÁLNÍ ZÍSKÁVÁNÍ DOTACÍ Z EVROPSKÝCH I NÁRODNÍCH </a:t>
            </a:r>
            <a:r>
              <a:rPr lang="cs-CZ" sz="1600" dirty="0" smtClean="0">
                <a:solidFill>
                  <a:schemeClr val="accent2"/>
                </a:solidFill>
              </a:rPr>
              <a:t>FONDŮ.</a:t>
            </a:r>
            <a:r>
              <a:rPr lang="cs-CZ" sz="1200" dirty="0" smtClean="0">
                <a:solidFill>
                  <a:schemeClr val="tx1"/>
                </a:solidFill>
              </a:rPr>
              <a:t/>
            </a:r>
            <a:br>
              <a:rPr lang="cs-CZ" sz="1200" dirty="0" smtClean="0">
                <a:solidFill>
                  <a:schemeClr val="tx1"/>
                </a:solidFill>
              </a:rPr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Europroject dotace, Kpt. Jaroše 29, 680 01 Boskovice, www.europroject.cz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ovéPole 4"/>
          <p:cNvSpPr txBox="1"/>
          <p:nvPr/>
        </p:nvSpPr>
        <p:spPr>
          <a:xfrm>
            <a:off x="677334" y="2312895"/>
            <a:ext cx="9262732" cy="349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cs-CZ" sz="1400" dirty="0"/>
              <a:t>KOMPLEXNÍ MONITORING GRANTOVÝCH A DOTAČNÍCH PROGRAMŮ</a:t>
            </a:r>
          </a:p>
          <a:p>
            <a:pPr marL="171450" indent="-171450" algn="just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cs-CZ" sz="1400" dirty="0"/>
              <a:t>PŘÍPRAVA PROJEKTU „NA KLÍČ“</a:t>
            </a:r>
          </a:p>
          <a:p>
            <a:pPr marL="171450" indent="-171450" algn="just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cs-CZ" sz="1400" dirty="0"/>
              <a:t>PORADENSTVÍ, ANALÝZY PROJEKTŮ</a:t>
            </a:r>
          </a:p>
          <a:p>
            <a:pPr marL="171450" indent="-171450" algn="just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cs-CZ" sz="1400" dirty="0"/>
              <a:t>PROVÁDĚNÍ VÝBĚROVÝCH ŘÍZENÍ</a:t>
            </a:r>
          </a:p>
          <a:p>
            <a:pPr marL="171450" indent="-171450" algn="just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cs-CZ" sz="1400" dirty="0"/>
              <a:t>ŘÍZENÍ PROJEKTU – KOORDINACE AKTIVIT, DODRŽENÍ HARMONOGRAMU, ZÁVĚREČNÁ ZPRÁVA</a:t>
            </a:r>
          </a:p>
          <a:p>
            <a:pPr marL="171450" indent="-171450" algn="just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cs-CZ" sz="1400" dirty="0"/>
              <a:t>VZDĚLÁVÁNÍ S TUZEMSKOU A MEZINÁRODNÍ </a:t>
            </a:r>
            <a:r>
              <a:rPr lang="cs-CZ" sz="1400" dirty="0" smtClean="0"/>
              <a:t>ÚČASTÍ</a:t>
            </a:r>
          </a:p>
          <a:p>
            <a:pPr marL="171450" indent="-171450" algn="just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171450" indent="-171450" algn="just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cs-CZ" sz="1400" dirty="0" smtClean="0"/>
              <a:t>Společnost zpracovává žádosti o dotaci především z operačních programů: OP Životní prostředí, OP Podnikání a inovace pro konkurenceschopnost, Integrovaný regionální operační program, OP Zaměstnanost, OP Výzkum, vývoj a vzdělávání, Program rozvoje venkova, dále zpracovává žádosti o dotaci z národních fondů prostřednictvím MMR, MŠMT a jiné.</a:t>
            </a:r>
          </a:p>
          <a:p>
            <a:pPr marL="171450" indent="-171450"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cs-CZ" sz="1200" dirty="0"/>
          </a:p>
          <a:p>
            <a:pPr marL="171450" indent="-171450"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cs-CZ" sz="1200" dirty="0"/>
          </a:p>
        </p:txBody>
      </p:sp>
      <p:pic>
        <p:nvPicPr>
          <p:cNvPr id="6" name="Zástupný symbol pro obsah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703" y="247110"/>
            <a:ext cx="1219200" cy="393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498" y="5288072"/>
            <a:ext cx="3219057" cy="103412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663" y="1910455"/>
            <a:ext cx="1655767" cy="1662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ovéPole 8"/>
          <p:cNvSpPr txBox="1"/>
          <p:nvPr/>
        </p:nvSpPr>
        <p:spPr>
          <a:xfrm>
            <a:off x="9509760" y="6041362"/>
            <a:ext cx="2520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Národní výstava hospodářských zvířat a zemědělské techniky, </a:t>
            </a:r>
            <a:r>
              <a:rPr lang="cs-CZ" sz="1000" i="1" dirty="0" smtClean="0"/>
              <a:t>Spalování dřevní hmoty, „Podpora spalování ekologických paliv ze strany státu a EU, </a:t>
            </a:r>
            <a:r>
              <a:rPr lang="cs-CZ" sz="1000" dirty="0" smtClean="0"/>
              <a:t>26.6.2015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69992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4030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 smtClean="0"/>
              <a:t>Podpora obnovitelných zdrojů v novém programovém období EU 2014-2020</a:t>
            </a:r>
            <a:endParaRPr lang="cs-CZ" sz="3200" b="1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703" y="247110"/>
            <a:ext cx="1219200" cy="393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Europroject dotace, Kpt. Jaroše 29, 680 01 Boskovice, www.europroject.cz</a:t>
            </a:r>
            <a:endParaRPr lang="en-US" dirty="0"/>
          </a:p>
        </p:txBody>
      </p:sp>
      <p:sp>
        <p:nvSpPr>
          <p:cNvPr id="10" name="TextovéPole 9"/>
          <p:cNvSpPr txBox="1"/>
          <p:nvPr/>
        </p:nvSpPr>
        <p:spPr>
          <a:xfrm>
            <a:off x="871369" y="1961102"/>
            <a:ext cx="9273092" cy="321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1400" dirty="0" smtClean="0"/>
              <a:t>Intenzivní příprava čerpání evropských prostředků v programovém období 2014 – 2020.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cs-CZ" sz="1400" u="sng" dirty="0" smtClean="0"/>
              <a:t>Problematikou OZE a spalováním ekologických paliv se zabývají následující operační programy:</a:t>
            </a:r>
          </a:p>
          <a:p>
            <a:pPr marL="285750" indent="-28575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accent2"/>
                </a:solidFill>
              </a:rPr>
              <a:t>Operační program Podnikání a inovace pro konkurenceschopnost (OPPIK)</a:t>
            </a:r>
            <a:r>
              <a:rPr lang="cs-CZ" sz="1400" dirty="0" smtClean="0"/>
              <a:t> – MSP, celé území s výjimkou hl. m. Prahy</a:t>
            </a:r>
          </a:p>
          <a:p>
            <a:pPr marL="285750" indent="-28575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accent2"/>
                </a:solidFill>
              </a:rPr>
              <a:t>Operační program Životní prostředí (OPŽP) </a:t>
            </a:r>
            <a:r>
              <a:rPr lang="cs-CZ" sz="1400" dirty="0" smtClean="0"/>
              <a:t>– široká škála příjemců – vlastníci domů, majitelé veřejných budov, podnikatelské subjekty, celé území včetně území hl. m. Prahy</a:t>
            </a:r>
          </a:p>
          <a:p>
            <a:pPr marL="285750" indent="-28575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accent2"/>
                </a:solidFill>
              </a:rPr>
              <a:t>Integrovaný regionální operační program (IROP) </a:t>
            </a:r>
            <a:r>
              <a:rPr lang="cs-CZ" sz="1400" dirty="0" smtClean="0"/>
              <a:t>– široká škála příjemců – vlastníci bytových domů, nestátní neziskové organizace, obce, kraje, podnikatelské subjekty aj.</a:t>
            </a:r>
          </a:p>
          <a:p>
            <a:pPr marL="285750" indent="-28575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accent2"/>
                </a:solidFill>
              </a:rPr>
              <a:t>Program rozvoje venkova (PRV) </a:t>
            </a:r>
            <a:r>
              <a:rPr lang="cs-CZ" sz="1400" dirty="0" smtClean="0"/>
              <a:t>– menší podpora než v předchozím období – obecní výtopny, bioplynové stanice, určen především pro zemědělské podnikatele, celá ČR s výjimkou území hl. m. Prahy</a:t>
            </a:r>
          </a:p>
          <a:p>
            <a:pPr marL="285750" indent="-28575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 smtClean="0"/>
          </a:p>
        </p:txBody>
      </p:sp>
      <p:sp>
        <p:nvSpPr>
          <p:cNvPr id="9" name="TextovéPole 8"/>
          <p:cNvSpPr txBox="1"/>
          <p:nvPr/>
        </p:nvSpPr>
        <p:spPr>
          <a:xfrm>
            <a:off x="9509760" y="6041362"/>
            <a:ext cx="2520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Národní výstava hospodářských zvířat a zemědělské techniky, </a:t>
            </a:r>
            <a:r>
              <a:rPr lang="cs-CZ" sz="1000" i="1" dirty="0" smtClean="0"/>
              <a:t>Spalování dřevní hmoty, „Podpora spalování ekologických paliv ze strany státu a EU, </a:t>
            </a:r>
            <a:r>
              <a:rPr lang="cs-CZ" sz="1000" dirty="0" smtClean="0"/>
              <a:t>26.6.2015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407833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Operační program Podnikání a inovace pro konkurenceschopnost 2014-2020 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2045494"/>
            <a:ext cx="8596668" cy="388077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sz="1200" b="1" dirty="0" smtClean="0">
                <a:solidFill>
                  <a:schemeClr val="accent2"/>
                </a:solidFill>
              </a:rPr>
              <a:t>Program podpory 3: Účinné nakládání energií, rozvoj energetické infrastruktury a obnovitelných zdrojů, podpora zavádění nových technologií v oblasti nakládání energií a druhotných surovin</a:t>
            </a:r>
          </a:p>
          <a:p>
            <a:pPr marL="0" indent="0" algn="just">
              <a:buNone/>
            </a:pPr>
            <a:r>
              <a:rPr lang="cs-CZ" sz="1200" b="1" dirty="0" smtClean="0">
                <a:solidFill>
                  <a:schemeClr val="accent2"/>
                </a:solidFill>
              </a:rPr>
              <a:t>SC 3.1: Zvýšit podíl výroby energie z obnovitelných zdrojů na hrubé konečné spotřebě ČR</a:t>
            </a:r>
          </a:p>
          <a:p>
            <a:pPr marL="0" indent="0" algn="just">
              <a:buNone/>
            </a:pPr>
            <a:r>
              <a:rPr lang="cs-CZ" sz="1200" b="1" dirty="0" smtClean="0">
                <a:solidFill>
                  <a:schemeClr val="accent2"/>
                </a:solidFill>
              </a:rPr>
              <a:t>3/3.1 Obnovitelné zdroje energie</a:t>
            </a:r>
          </a:p>
          <a:p>
            <a:pPr marL="0" indent="0" algn="just">
              <a:buNone/>
            </a:pPr>
            <a:r>
              <a:rPr lang="cs-CZ" sz="1200" dirty="0" smtClean="0">
                <a:solidFill>
                  <a:schemeClr val="tx1"/>
                </a:solidFill>
              </a:rPr>
              <a:t>Cílem je zvýšit využívání OZE s největší efektivitou a bez negativního vlivu na elektrizační soustavu</a:t>
            </a:r>
            <a:r>
              <a:rPr lang="cs-CZ" sz="1400" dirty="0" smtClean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cs-CZ" sz="1200" b="1" u="sng" dirty="0" smtClean="0">
                <a:solidFill>
                  <a:srgbClr val="00B0F0"/>
                </a:solidFill>
              </a:rPr>
              <a:t>Podporovaná aktivita: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200" dirty="0" smtClean="0">
                <a:solidFill>
                  <a:schemeClr val="tx1"/>
                </a:solidFill>
              </a:rPr>
              <a:t>Výstavba a rekonstrukce zdrojů tepla a kombinované výroby elektřiny a tepla z biomasy a vyvedení tepla</a:t>
            </a:r>
          </a:p>
          <a:p>
            <a:pPr marL="0" indent="0" algn="just">
              <a:buNone/>
            </a:pPr>
            <a:r>
              <a:rPr lang="cs-CZ" sz="1200" b="1" u="sng" dirty="0" smtClean="0">
                <a:solidFill>
                  <a:srgbClr val="00B0F0"/>
                </a:solidFill>
              </a:rPr>
              <a:t>Podmínky podpory</a:t>
            </a:r>
            <a:r>
              <a:rPr lang="cs-CZ" sz="1200" b="1" u="sng" dirty="0" smtClean="0">
                <a:solidFill>
                  <a:schemeClr val="tx1"/>
                </a:solidFill>
              </a:rPr>
              <a:t>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200" dirty="0" smtClean="0">
                <a:solidFill>
                  <a:schemeClr val="tx1"/>
                </a:solidFill>
              </a:rPr>
              <a:t>Projekt nesmí být financován provozní podporou OZE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200" dirty="0" smtClean="0">
                <a:solidFill>
                  <a:schemeClr val="tx1"/>
                </a:solidFill>
              </a:rPr>
              <a:t>U </a:t>
            </a:r>
            <a:r>
              <a:rPr lang="cs-CZ" sz="1200" dirty="0" err="1" smtClean="0">
                <a:solidFill>
                  <a:schemeClr val="tx1"/>
                </a:solidFill>
              </a:rPr>
              <a:t>monovýroby</a:t>
            </a:r>
            <a:r>
              <a:rPr lang="cs-CZ" sz="1200" dirty="0" smtClean="0">
                <a:solidFill>
                  <a:schemeClr val="tx1"/>
                </a:solidFill>
              </a:rPr>
              <a:t> tepla analýzou prokázána energeticky efektivnější aplikace než kombinovaná výroba elektřiny a tepla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200" dirty="0" smtClean="0">
                <a:solidFill>
                  <a:schemeClr val="tx1"/>
                </a:solidFill>
              </a:rPr>
              <a:t>Nebudou podpořeny projekty rekonstrukce či výstavby zdroje nad 10 MW.</a:t>
            </a:r>
          </a:p>
          <a:p>
            <a:pPr marL="0" indent="0" algn="just">
              <a:buNone/>
            </a:pPr>
            <a:r>
              <a:rPr lang="cs-CZ" sz="1200" b="1" u="sng" dirty="0" smtClean="0">
                <a:solidFill>
                  <a:srgbClr val="00B0F0"/>
                </a:solidFill>
              </a:rPr>
              <a:t>Příjemci podpory: </a:t>
            </a:r>
            <a:r>
              <a:rPr lang="cs-CZ" sz="1200" dirty="0" smtClean="0">
                <a:solidFill>
                  <a:schemeClr val="tx1"/>
                </a:solidFill>
              </a:rPr>
              <a:t>MSP, případně velké</a:t>
            </a:r>
          </a:p>
          <a:p>
            <a:pPr marL="0" indent="0" algn="just">
              <a:buNone/>
            </a:pPr>
            <a:r>
              <a:rPr lang="cs-CZ" sz="1200" b="1" u="sng" dirty="0" smtClean="0">
                <a:solidFill>
                  <a:srgbClr val="00B0F0"/>
                </a:solidFill>
              </a:rPr>
              <a:t>Předpokládané vyhlášení výzvy: </a:t>
            </a:r>
            <a:r>
              <a:rPr lang="cs-CZ" sz="1200" dirty="0" smtClean="0">
                <a:solidFill>
                  <a:schemeClr val="tx1"/>
                </a:solidFill>
              </a:rPr>
              <a:t>červenec/srpen 2015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1200" dirty="0" smtClean="0">
              <a:solidFill>
                <a:schemeClr val="tx1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Europroject dotace, Kpt. Jaroše 29, 680 01 Boskovice, www.europroject.cz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Zástupný symbol pro obsah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703" y="247110"/>
            <a:ext cx="1219200" cy="393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156" y="2477554"/>
            <a:ext cx="1905000" cy="1057275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9509760" y="6041362"/>
            <a:ext cx="2520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Národní výstava hospodářských zvířat a zemědělské techniky, </a:t>
            </a:r>
            <a:r>
              <a:rPr lang="cs-CZ" sz="1000" i="1" dirty="0" smtClean="0"/>
              <a:t>Spalování dřevní hmoty, „Podpora spalování ekologických paliv ze strany státu a EU, </a:t>
            </a:r>
            <a:r>
              <a:rPr lang="cs-CZ" sz="1000" dirty="0" smtClean="0"/>
              <a:t>26.6.2015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19532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Europroject dotace, Kpt. Jaroše 29, 680 01 Boskovice, www.europroject.cz</a:t>
            </a:r>
            <a:endParaRPr lang="en-US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extovéPole 3"/>
          <p:cNvSpPr txBox="1"/>
          <p:nvPr/>
        </p:nvSpPr>
        <p:spPr>
          <a:xfrm>
            <a:off x="677334" y="914400"/>
            <a:ext cx="9649609" cy="484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</a:pPr>
            <a:r>
              <a:rPr lang="cs-CZ" sz="1200" b="1" dirty="0" smtClean="0">
                <a:solidFill>
                  <a:schemeClr val="accent2"/>
                </a:solidFill>
              </a:rPr>
              <a:t>SC 3.2: Zvýšit energetickou účinnost podnikatelského sektoru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</a:pPr>
            <a:r>
              <a:rPr lang="cs-CZ" sz="1200" b="1" dirty="0" smtClean="0">
                <a:solidFill>
                  <a:schemeClr val="accent2"/>
                </a:solidFill>
              </a:rPr>
              <a:t>3/3.2 Úspory energie</a:t>
            </a:r>
            <a:endParaRPr lang="cs-CZ" sz="1200" dirty="0" smtClean="0">
              <a:solidFill>
                <a:schemeClr val="accent2"/>
              </a:solidFill>
            </a:endParaRPr>
          </a:p>
          <a:p>
            <a:pPr algn="just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</a:pPr>
            <a:r>
              <a:rPr lang="cs-CZ" sz="1200" dirty="0" smtClean="0"/>
              <a:t>Cílem programu je snížení energetické náročnosti podnikatelského sektoru.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</a:pPr>
            <a:r>
              <a:rPr lang="cs-CZ" sz="1200" b="1" u="sng" dirty="0" smtClean="0">
                <a:solidFill>
                  <a:srgbClr val="00B0F0"/>
                </a:solidFill>
              </a:rPr>
              <a:t>Podporované aktivity:</a:t>
            </a:r>
          </a:p>
          <a:p>
            <a:pPr marL="171450" indent="-171450" algn="just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cs-CZ" sz="1200" dirty="0" smtClean="0"/>
              <a:t>Modernizace a rekonstrukce rozvodů elektřiny, plynu a tepla v budovách a v energetických hospodářstvích výrobních závodů za účelem zvýšení účinnosti či snižování ztrát</a:t>
            </a:r>
          </a:p>
          <a:p>
            <a:pPr marL="171450" indent="-171450" algn="just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cs-CZ" sz="1200" dirty="0" smtClean="0"/>
              <a:t>Zaváděn</a:t>
            </a:r>
            <a:r>
              <a:rPr lang="cs-CZ" sz="1200" dirty="0"/>
              <a:t>í</a:t>
            </a:r>
            <a:r>
              <a:rPr lang="cs-CZ" sz="1200" dirty="0" smtClean="0"/>
              <a:t> a modernizace systémů měření a regulace</a:t>
            </a:r>
          </a:p>
          <a:p>
            <a:pPr marL="171450" indent="-171450" algn="just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cs-CZ" sz="1200" dirty="0" smtClean="0"/>
              <a:t>Modernizace, rekonstrukce stávajících zařízení na výrobu energie pro vlastní spotřebu</a:t>
            </a:r>
          </a:p>
          <a:p>
            <a:pPr marL="171450" indent="-171450" algn="just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cs-CZ" sz="1200" dirty="0" smtClean="0"/>
              <a:t>Instalace OZE pro vlastní spotřebu podniku</a:t>
            </a:r>
          </a:p>
          <a:p>
            <a:pPr marL="171450" indent="-171450" algn="just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cs-CZ" sz="1200" dirty="0" smtClean="0"/>
              <a:t>Instalace kogenerační jednotky s maximálním využitím elektrické a tepelné energie pro vlastní spotřebu podniku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</a:pPr>
            <a:r>
              <a:rPr lang="cs-CZ" sz="1200" b="1" u="sng" dirty="0" smtClean="0">
                <a:solidFill>
                  <a:srgbClr val="00B0F0"/>
                </a:solidFill>
              </a:rPr>
              <a:t>Podmínky podpory:</a:t>
            </a:r>
          </a:p>
          <a:p>
            <a:pPr marL="171450" indent="-171450" algn="just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cs-CZ" sz="1200" dirty="0" smtClean="0"/>
              <a:t>Nebudou podpořeny zdroje kombinované výroby elektřiny a tepla s palivem - </a:t>
            </a:r>
            <a:r>
              <a:rPr lang="cs-CZ" sz="1200" dirty="0"/>
              <a:t>u</a:t>
            </a:r>
            <a:r>
              <a:rPr lang="cs-CZ" sz="1200" dirty="0" smtClean="0"/>
              <a:t>hlí včetně </a:t>
            </a:r>
            <a:r>
              <a:rPr lang="cs-CZ" sz="1200" dirty="0" err="1" smtClean="0"/>
              <a:t>spoluspalování</a:t>
            </a:r>
            <a:r>
              <a:rPr lang="cs-CZ" sz="1200" dirty="0" smtClean="0"/>
              <a:t> uhlí a biomasy</a:t>
            </a:r>
          </a:p>
          <a:p>
            <a:pPr marL="171450" indent="-171450" algn="just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cs-CZ" sz="1200" dirty="0" smtClean="0"/>
              <a:t>Projekt nesmí být financován provozní podporou </a:t>
            </a:r>
            <a:r>
              <a:rPr lang="cs-CZ" sz="1200" dirty="0" smtClean="0"/>
              <a:t>OZE</a:t>
            </a:r>
            <a:endParaRPr lang="cs-CZ" sz="1200" dirty="0" smtClean="0"/>
          </a:p>
          <a:p>
            <a:pPr marL="171450" indent="-171450" algn="just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cs-CZ" sz="1200" dirty="0" smtClean="0"/>
              <a:t>Ne zařízení nad 20 MW tepelného příkonu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</a:pPr>
            <a:r>
              <a:rPr lang="cs-CZ" sz="1200" b="1" u="sng" dirty="0" smtClean="0">
                <a:solidFill>
                  <a:srgbClr val="00B0F0"/>
                </a:solidFill>
              </a:rPr>
              <a:t>Příjemci podpory: </a:t>
            </a:r>
            <a:r>
              <a:rPr lang="cs-CZ" sz="1200" dirty="0" smtClean="0"/>
              <a:t>MSP, velké, zemědělští podnikatelé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</a:pPr>
            <a:r>
              <a:rPr lang="cs-CZ" sz="1200" b="1" u="sng" dirty="0" smtClean="0">
                <a:solidFill>
                  <a:srgbClr val="00B0F0"/>
                </a:solidFill>
              </a:rPr>
              <a:t>Probíhá příjem žádostí:  </a:t>
            </a:r>
            <a:r>
              <a:rPr lang="cs-CZ" sz="1200" dirty="0" smtClean="0"/>
              <a:t>předběžné červen - srpen, plné září-leden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</a:pPr>
            <a:r>
              <a:rPr lang="cs-CZ" sz="1200" dirty="0" smtClean="0"/>
              <a:t>Malý podnik: 50 % ZV, Střední 40 % ZV, Velký 30 % ZV (i </a:t>
            </a:r>
            <a:r>
              <a:rPr lang="cs-CZ" sz="1200" dirty="0" err="1" smtClean="0"/>
              <a:t>ekol</a:t>
            </a:r>
            <a:r>
              <a:rPr lang="cs-CZ" sz="1200" dirty="0" smtClean="0"/>
              <a:t>. </a:t>
            </a:r>
            <a:r>
              <a:rPr lang="cs-CZ" sz="1200" dirty="0"/>
              <a:t>s</a:t>
            </a:r>
            <a:r>
              <a:rPr lang="cs-CZ" sz="1200" dirty="0" smtClean="0"/>
              <a:t>tudie), min. 500 tis., max.250 mil.</a:t>
            </a:r>
            <a:endParaRPr lang="cs-CZ" sz="1200" dirty="0"/>
          </a:p>
        </p:txBody>
      </p:sp>
      <p:pic>
        <p:nvPicPr>
          <p:cNvPr id="5" name="Zástupný symbol pro obsah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703" y="247110"/>
            <a:ext cx="1219200" cy="393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813" y="4517734"/>
            <a:ext cx="2565699" cy="170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540" y="247110"/>
            <a:ext cx="1905000" cy="1057275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9509760" y="6041362"/>
            <a:ext cx="2520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Národní výstava hospodářských zvířat a zemědělské techniky, </a:t>
            </a:r>
            <a:r>
              <a:rPr lang="cs-CZ" sz="1000" i="1" dirty="0" smtClean="0"/>
              <a:t>Spalování dřevní hmoty, „Podpora spalování ekologických paliv ze strany státu a EU, </a:t>
            </a:r>
            <a:r>
              <a:rPr lang="cs-CZ" sz="1000" dirty="0" smtClean="0"/>
              <a:t>26.6.2015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92501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Europroject</a:t>
            </a:r>
            <a:r>
              <a:rPr lang="en-US" dirty="0" smtClean="0"/>
              <a:t> </a:t>
            </a:r>
            <a:r>
              <a:rPr lang="en-US" dirty="0" err="1" smtClean="0"/>
              <a:t>dotace</a:t>
            </a:r>
            <a:r>
              <a:rPr lang="en-US" dirty="0" smtClean="0"/>
              <a:t>, </a:t>
            </a:r>
            <a:r>
              <a:rPr lang="en-US" dirty="0" err="1" smtClean="0"/>
              <a:t>Kpt</a:t>
            </a:r>
            <a:r>
              <a:rPr lang="en-US" dirty="0" smtClean="0"/>
              <a:t>. </a:t>
            </a:r>
            <a:r>
              <a:rPr lang="en-US" dirty="0" err="1" smtClean="0"/>
              <a:t>Jaroše</a:t>
            </a:r>
            <a:r>
              <a:rPr lang="en-US" dirty="0" smtClean="0"/>
              <a:t> 29, 680 01 </a:t>
            </a:r>
            <a:r>
              <a:rPr lang="en-US" dirty="0" err="1" smtClean="0"/>
              <a:t>Boskovice</a:t>
            </a:r>
            <a:r>
              <a:rPr lang="en-US" dirty="0" smtClean="0"/>
              <a:t>, www.europroject.cz</a:t>
            </a:r>
            <a:endParaRPr lang="en-US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xtovéPole 3"/>
          <p:cNvSpPr txBox="1"/>
          <p:nvPr/>
        </p:nvSpPr>
        <p:spPr>
          <a:xfrm>
            <a:off x="957431" y="139848"/>
            <a:ext cx="9455972" cy="5781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cs-CZ" sz="1200" b="1" dirty="0" smtClean="0">
                <a:solidFill>
                  <a:schemeClr val="accent2"/>
                </a:solidFill>
              </a:rPr>
              <a:t>SC 3.4: Uplatnit inovativní nízkouhlíkové technologie v oblasti nakládání s energií a při využívání druhotných surovin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cs-CZ" sz="1200" b="1" dirty="0" smtClean="0">
                <a:solidFill>
                  <a:schemeClr val="accent2"/>
                </a:solidFill>
              </a:rPr>
              <a:t>3/3.4 Nízkouhlíkové technologie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cs-CZ" sz="1200" dirty="0" smtClean="0"/>
              <a:t>Cílem programu je podpora konkurenceschopnosti podniků a udržitelnosti české ekonomiky prostřednictvím zaváděním nových technologií v oblasti nakládání energií a druhotných surovin.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cs-CZ" sz="1200" b="1" u="sng" dirty="0" smtClean="0">
                <a:solidFill>
                  <a:srgbClr val="00B0F0"/>
                </a:solidFill>
              </a:rPr>
              <a:t>Podporované aktivity:</a:t>
            </a:r>
          </a:p>
          <a:p>
            <a:pPr marL="171450" indent="-171450" algn="just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cs-CZ" sz="1200" dirty="0" smtClean="0"/>
              <a:t>Zavádění nízkouhlíkových technologií v budovách – integrace OZE do budov, aplikace energeticky šetrných materiálů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r>
              <a:rPr lang="cs-CZ" sz="1200" b="1" u="sng" dirty="0" smtClean="0">
                <a:solidFill>
                  <a:srgbClr val="00B0F0"/>
                </a:solidFill>
              </a:rPr>
              <a:t>Příjemci podpory: </a:t>
            </a:r>
            <a:r>
              <a:rPr lang="cs-CZ" sz="1200" dirty="0" smtClean="0"/>
              <a:t>MSP, velké podniky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r>
              <a:rPr lang="cs-CZ" sz="1200" b="1" u="sng" dirty="0" smtClean="0">
                <a:solidFill>
                  <a:srgbClr val="00B0F0"/>
                </a:solidFill>
              </a:rPr>
              <a:t>Předpokládané vyhlášení výzvy: </a:t>
            </a:r>
            <a:r>
              <a:rPr lang="cs-CZ" sz="1200" dirty="0" smtClean="0"/>
              <a:t>říjen/listopad 2015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r>
              <a:rPr lang="cs-CZ" sz="1200" b="1" dirty="0" smtClean="0">
                <a:solidFill>
                  <a:schemeClr val="accent2"/>
                </a:solidFill>
              </a:rPr>
              <a:t>SC 3.5: Zvýšit účinnost soustav zásobování teplem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r>
              <a:rPr lang="cs-CZ" sz="1200" b="1" dirty="0" smtClean="0">
                <a:solidFill>
                  <a:schemeClr val="accent2"/>
                </a:solidFill>
              </a:rPr>
              <a:t>3/3.5 </a:t>
            </a:r>
            <a:r>
              <a:rPr lang="cs-CZ" sz="1200" b="1" dirty="0">
                <a:solidFill>
                  <a:schemeClr val="accent2"/>
                </a:solidFill>
              </a:rPr>
              <a:t>Ú</a:t>
            </a:r>
            <a:r>
              <a:rPr lang="cs-CZ" sz="1200" b="1" dirty="0" smtClean="0">
                <a:solidFill>
                  <a:schemeClr val="accent2"/>
                </a:solidFill>
              </a:rPr>
              <a:t>spory energie v SZT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r>
              <a:rPr lang="cs-CZ" sz="1200" dirty="0" smtClean="0"/>
              <a:t>Cílem programu je podpora konkurenceschopnosti a udržitelnosti české ekonomiky prostřednictvím max. využití kombinované výrovy elektřiny a tepla.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r>
              <a:rPr lang="cs-CZ" sz="1200" b="1" u="sng" dirty="0" smtClean="0">
                <a:solidFill>
                  <a:srgbClr val="00B0F0"/>
                </a:solidFill>
              </a:rPr>
              <a:t>Podporované aktivity:</a:t>
            </a:r>
          </a:p>
          <a:p>
            <a:pPr marL="171450" indent="-171450" algn="just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cs-CZ" sz="1200" dirty="0" smtClean="0"/>
              <a:t>Rekonstrukce a rozvoj soustav zásobování teplem resp. Rozvodných tepelných zařízení</a:t>
            </a:r>
          </a:p>
          <a:p>
            <a:pPr marL="171450" indent="-171450" algn="just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cs-CZ" sz="1200" dirty="0" smtClean="0"/>
              <a:t>Zavádění a zvyšování účinnosti systémů kombinované výroby elektřiny a tepla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r>
              <a:rPr lang="cs-CZ" sz="1200" b="1" u="sng" dirty="0" smtClean="0">
                <a:solidFill>
                  <a:srgbClr val="00B0F0"/>
                </a:solidFill>
              </a:rPr>
              <a:t>Způsobilé výdaje:</a:t>
            </a:r>
          </a:p>
          <a:p>
            <a:pPr marL="171450" indent="-171450" algn="just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cs-CZ" sz="1200" dirty="0" smtClean="0"/>
              <a:t>DHM, DNM, náklady na ekologické studie (energetické audity)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r>
              <a:rPr lang="cs-CZ" sz="1200" b="1" u="sng" dirty="0" smtClean="0">
                <a:solidFill>
                  <a:srgbClr val="00B0F0"/>
                </a:solidFill>
              </a:rPr>
              <a:t>Příjemci podpory:</a:t>
            </a:r>
          </a:p>
          <a:p>
            <a:pPr marL="171450" indent="-171450" algn="just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cs-CZ" sz="1200" dirty="0" smtClean="0"/>
              <a:t>MSP, velké podniky, podnikatelské subjekty s majetkovou účastí (až do výše 100 %) obcí, měst, krajů a státu</a:t>
            </a:r>
          </a:p>
          <a:p>
            <a:pPr marL="171450" indent="-171450" algn="just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cs-CZ" sz="1200" b="1" u="sng" dirty="0" smtClean="0">
                <a:solidFill>
                  <a:srgbClr val="00B0F0"/>
                </a:solidFill>
              </a:rPr>
              <a:t>Předpokládané vyhlášení výzvy: </a:t>
            </a:r>
            <a:r>
              <a:rPr lang="cs-CZ" sz="1200" dirty="0" smtClean="0"/>
              <a:t>červenec/srpen 2015</a:t>
            </a:r>
          </a:p>
          <a:p>
            <a:endParaRPr lang="cs-CZ" sz="1200" dirty="0"/>
          </a:p>
        </p:txBody>
      </p:sp>
      <p:pic>
        <p:nvPicPr>
          <p:cNvPr id="5" name="Zástupný symbol pro obsah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703" y="247110"/>
            <a:ext cx="1219200" cy="393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502" y="3653397"/>
            <a:ext cx="1905000" cy="1057275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9509760" y="6041362"/>
            <a:ext cx="2520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Národní výstava hospodářských zvířat a zemědělské techniky, </a:t>
            </a:r>
            <a:r>
              <a:rPr lang="cs-CZ" sz="1000" i="1" dirty="0" smtClean="0"/>
              <a:t>Spalování dřevní hmoty, „Podpora spalování ekologických paliv ze strany státu a EU, </a:t>
            </a:r>
            <a:r>
              <a:rPr lang="cs-CZ" sz="1000" dirty="0" smtClean="0"/>
              <a:t>26.6.2015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42802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359552" cy="1320800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Operační program Životní prostředí 2014-2020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70971" y="1525888"/>
            <a:ext cx="8596668" cy="4515474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sz="1200" b="1" dirty="0" smtClean="0">
                <a:solidFill>
                  <a:schemeClr val="accent2"/>
                </a:solidFill>
              </a:rPr>
              <a:t>Prioritní osa 2: Zlepšování kvality ovzduší v lidských sídlech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200" b="1" dirty="0" smtClean="0">
                <a:solidFill>
                  <a:schemeClr val="accent2"/>
                </a:solidFill>
              </a:rPr>
              <a:t>SC 1: Snížit emise z lokálního vytápění domácností podílející se na expozici obyvatelstva nadlimitním koncentracím znečišťujících látek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sz="1200" dirty="0" smtClean="0">
                <a:solidFill>
                  <a:schemeClr val="tx1"/>
                </a:solidFill>
              </a:rPr>
              <a:t>Náhrada stávajících stacionárních spalovacích zdrojů v domácnostech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200" b="1" u="sng" dirty="0" smtClean="0">
                <a:solidFill>
                  <a:srgbClr val="00B0F0"/>
                </a:solidFill>
              </a:rPr>
              <a:t>Podporované typy projektů: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sz="1200" dirty="0" smtClean="0">
                <a:solidFill>
                  <a:schemeClr val="tx1"/>
                </a:solidFill>
              </a:rPr>
              <a:t>Výměna kotle na pevná paliva za nový kotel na pevná nebo plynná paliva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sz="1200" dirty="0" smtClean="0">
                <a:solidFill>
                  <a:schemeClr val="tx1"/>
                </a:solidFill>
              </a:rPr>
              <a:t>Výměna kotle na pevná paliva za tepelné čerpadlo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sz="1200" dirty="0" smtClean="0">
                <a:solidFill>
                  <a:schemeClr val="tx1"/>
                </a:solidFill>
              </a:rPr>
              <a:t>Výše uvedené výměny v kombinaci s doplňkovými nespalovacími zdroji (solární ohřev)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sz="1200" dirty="0" smtClean="0">
                <a:solidFill>
                  <a:schemeClr val="tx1"/>
                </a:solidFill>
              </a:rPr>
              <a:t>Instalace dodatečných zařízení (filtry)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200" b="1" u="sng" dirty="0" smtClean="0">
                <a:solidFill>
                  <a:srgbClr val="00B0F0"/>
                </a:solidFill>
              </a:rPr>
              <a:t>Typy příjemců: </a:t>
            </a:r>
            <a:r>
              <a:rPr lang="cs-CZ" sz="1200" dirty="0" smtClean="0">
                <a:solidFill>
                  <a:schemeClr val="tx1"/>
                </a:solidFill>
              </a:rPr>
              <a:t>kraje, obce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200" b="1" u="sng" dirty="0" smtClean="0">
                <a:solidFill>
                  <a:srgbClr val="00B0F0"/>
                </a:solidFill>
              </a:rPr>
              <a:t>Cílová skupina</a:t>
            </a:r>
            <a:r>
              <a:rPr lang="cs-CZ" sz="1200" dirty="0" smtClean="0">
                <a:solidFill>
                  <a:schemeClr val="tx1"/>
                </a:solidFill>
              </a:rPr>
              <a:t>: vlastníci rodinných domů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200" b="1" u="sng" dirty="0" smtClean="0">
                <a:solidFill>
                  <a:srgbClr val="00B0F0"/>
                </a:solidFill>
              </a:rPr>
              <a:t>Předpokládané zahájení příjmu žádostí: </a:t>
            </a:r>
            <a:r>
              <a:rPr lang="cs-CZ" sz="1200" dirty="0" smtClean="0">
                <a:solidFill>
                  <a:schemeClr val="tx1"/>
                </a:solidFill>
              </a:rPr>
              <a:t>říjen 2015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200" b="1" dirty="0" smtClean="0">
                <a:solidFill>
                  <a:schemeClr val="accent2"/>
                </a:solidFill>
              </a:rPr>
              <a:t>SC 2: Snížit emise stacionárních zdrojů podílející se na expozici obyvatelstva nadlimitním koncentracím znečišťujících látek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200" b="1" u="sng" dirty="0" smtClean="0">
                <a:solidFill>
                  <a:srgbClr val="00B0F0"/>
                </a:solidFill>
              </a:rPr>
              <a:t>Podporované typy projektů: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sz="1200" dirty="0" smtClean="0">
                <a:solidFill>
                  <a:schemeClr val="tx1"/>
                </a:solidFill>
              </a:rPr>
              <a:t>Náhrada a rekonstrukce stávajících stacionárních zdrojů znečišťování</a:t>
            </a:r>
          </a:p>
          <a:p>
            <a:pPr marL="0" indent="0">
              <a:lnSpc>
                <a:spcPct val="90000"/>
              </a:lnSpc>
              <a:buNone/>
            </a:pPr>
            <a:endParaRPr lang="cs-CZ" sz="1200" dirty="0">
              <a:solidFill>
                <a:schemeClr val="tx1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Europroject dotace, Kpt. Jaroše 29, 680 01 Boskovice, www.europroject.cz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Zástupný symbol pro obsah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703" y="247110"/>
            <a:ext cx="1219200" cy="393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748" y="2846688"/>
            <a:ext cx="2080562" cy="563486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9509760" y="6041362"/>
            <a:ext cx="2520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Národní výstava hospodářských zvířat a zemědělské techniky, </a:t>
            </a:r>
            <a:r>
              <a:rPr lang="cs-CZ" sz="1000" i="1" dirty="0" smtClean="0"/>
              <a:t>Spalování dřevní hmoty, „Podpora spalování ekologických paliv ze strany státu a EU, </a:t>
            </a:r>
            <a:r>
              <a:rPr lang="cs-CZ" sz="1000" dirty="0" smtClean="0"/>
              <a:t>26.6.2015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65691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Europroject</a:t>
            </a:r>
            <a:r>
              <a:rPr lang="en-US" dirty="0" smtClean="0"/>
              <a:t> </a:t>
            </a:r>
            <a:r>
              <a:rPr lang="en-US" dirty="0" err="1" smtClean="0"/>
              <a:t>dotace</a:t>
            </a:r>
            <a:r>
              <a:rPr lang="en-US" dirty="0" smtClean="0"/>
              <a:t>, </a:t>
            </a:r>
            <a:r>
              <a:rPr lang="en-US" dirty="0" err="1" smtClean="0"/>
              <a:t>Kpt</a:t>
            </a:r>
            <a:r>
              <a:rPr lang="en-US" dirty="0" smtClean="0"/>
              <a:t>. </a:t>
            </a:r>
            <a:r>
              <a:rPr lang="en-US" dirty="0" err="1" smtClean="0"/>
              <a:t>Jaroše</a:t>
            </a:r>
            <a:r>
              <a:rPr lang="en-US" dirty="0" smtClean="0"/>
              <a:t> 29, 680 01 </a:t>
            </a:r>
            <a:r>
              <a:rPr lang="en-US" dirty="0" err="1" smtClean="0"/>
              <a:t>Boskovice</a:t>
            </a:r>
            <a:r>
              <a:rPr lang="en-US" dirty="0" smtClean="0"/>
              <a:t>, www.europroject.cz</a:t>
            </a:r>
            <a:endParaRPr lang="en-US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extovéPole 3"/>
          <p:cNvSpPr txBox="1"/>
          <p:nvPr/>
        </p:nvSpPr>
        <p:spPr>
          <a:xfrm>
            <a:off x="677334" y="516367"/>
            <a:ext cx="9682280" cy="517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cs-CZ" sz="1200" dirty="0" smtClean="0"/>
              <a:t>Pořízení technologií a změny technologických postupů vedoucí ke snížení emisí znečišťujících látek nebo ke snížení úrovně znečištění ovzduší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cs-CZ" sz="1200" dirty="0" smtClean="0"/>
              <a:t>Náhrada či rekonstrukce stávajících spalovacích a nespalovacích stacionárních zdrojů znečišťování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cs-CZ" sz="1200" dirty="0" smtClean="0"/>
              <a:t>Změny technologických postupů za účelem snížení emisí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cs-CZ" sz="1200" dirty="0" smtClean="0"/>
              <a:t>Rozšiřování a rekonstrukce soustav centralizovaného zásobování tepelnou energií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r>
              <a:rPr lang="cs-CZ" sz="1200" b="1" u="sng" dirty="0" smtClean="0">
                <a:solidFill>
                  <a:srgbClr val="00B0F0"/>
                </a:solidFill>
              </a:rPr>
              <a:t>Typy příjemců: </a:t>
            </a:r>
            <a:r>
              <a:rPr lang="cs-CZ" sz="1200" dirty="0" smtClean="0"/>
              <a:t>kraje, obce, dobrovolné svazky obcí, nestátní neziskové organizace, podnikatelské subjekty, fyzické osoby podnikající aj.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r>
              <a:rPr lang="cs-CZ" sz="1200" b="1" u="sng" dirty="0" smtClean="0">
                <a:solidFill>
                  <a:srgbClr val="00B0F0"/>
                </a:solidFill>
              </a:rPr>
              <a:t>Zahájení </a:t>
            </a:r>
            <a:r>
              <a:rPr lang="cs-CZ" sz="1200" b="1" u="sng" dirty="0" smtClean="0">
                <a:solidFill>
                  <a:srgbClr val="00B0F0"/>
                </a:solidFill>
              </a:rPr>
              <a:t>příjmu žádostí:</a:t>
            </a:r>
            <a:r>
              <a:rPr lang="cs-CZ" sz="1200" dirty="0" smtClean="0"/>
              <a:t> </a:t>
            </a:r>
            <a:r>
              <a:rPr lang="cs-CZ" sz="1200" dirty="0" smtClean="0"/>
              <a:t> VYHLÁŠENA VÝZVA 14. srpna – </a:t>
            </a:r>
            <a:r>
              <a:rPr lang="cs-CZ" sz="1200" dirty="0" smtClean="0"/>
              <a:t>13. </a:t>
            </a:r>
            <a:r>
              <a:rPr lang="cs-CZ" sz="1200" dirty="0" smtClean="0"/>
              <a:t>listopadu </a:t>
            </a:r>
            <a:r>
              <a:rPr lang="cs-CZ" sz="1200" dirty="0" smtClean="0"/>
              <a:t>2015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r>
              <a:rPr lang="cs-CZ" sz="1200" b="1" dirty="0" smtClean="0">
                <a:solidFill>
                  <a:schemeClr val="accent2"/>
                </a:solidFill>
              </a:rPr>
              <a:t>Prioritní osa 5: Energetické úspory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r>
              <a:rPr lang="cs-CZ" sz="1200" b="1" dirty="0" smtClean="0">
                <a:solidFill>
                  <a:schemeClr val="accent2"/>
                </a:solidFill>
              </a:rPr>
              <a:t>SC 1: Snížit energetickou náročnost veřejných budov a zvýšit využití obnovitelných zdrojů energie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r>
              <a:rPr lang="cs-CZ" sz="1200" b="1" u="sng" dirty="0" smtClean="0">
                <a:solidFill>
                  <a:srgbClr val="00B0F0"/>
                </a:solidFill>
              </a:rPr>
              <a:t>Podporované typy projektů: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cs-CZ" sz="1200" dirty="0" smtClean="0"/>
              <a:t>Realizace technologií na využití odpadního tepla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cs-CZ" sz="1200" dirty="0" smtClean="0"/>
              <a:t>Realizace </a:t>
            </a:r>
            <a:r>
              <a:rPr lang="cs-CZ" sz="1200" dirty="0" err="1" smtClean="0"/>
              <a:t>nízkoemisních</a:t>
            </a:r>
            <a:r>
              <a:rPr lang="cs-CZ" sz="1200" dirty="0" smtClean="0"/>
              <a:t> a obnovitelných zdrojů tepla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cs-CZ" sz="1200" dirty="0" smtClean="0"/>
              <a:t>Realizace systémů využívajících odpadní teplo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cs-CZ" sz="1200" dirty="0" smtClean="0"/>
              <a:t>Výměna zdroje tepla pro vytápění nebo přípravu teplé užitkové vody s instalovaným výkonem do 5 MW využívajícího fosilní paliva za účinné zdroje využívající biomasu, tepelná čerpadla, kondenzační kotle na zemní plyn nebo zařízení pro kombinovanou výrobu elektřiny a tepla využívající obnovitelné zdroje nebo zemní plyn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cs-CZ" sz="1200" dirty="0" smtClean="0"/>
              <a:t>Výměna zdroje tepla pro vytápění nebo přípravu teplé vody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r>
              <a:rPr lang="cs-CZ" sz="1200" b="1" u="sng" dirty="0" smtClean="0">
                <a:solidFill>
                  <a:srgbClr val="00B0F0"/>
                </a:solidFill>
              </a:rPr>
              <a:t>Typy příjemců</a:t>
            </a:r>
            <a:r>
              <a:rPr lang="cs-CZ" sz="1200" b="1" dirty="0" smtClean="0"/>
              <a:t>: </a:t>
            </a:r>
            <a:r>
              <a:rPr lang="cs-CZ" sz="1200" dirty="0" smtClean="0"/>
              <a:t>kraje, obce, dobrovolné svazky obcí, nestátní neziskové organizace, příspěvkové organizace aj.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r>
              <a:rPr lang="cs-CZ" sz="1200" b="1" u="sng" dirty="0" smtClean="0">
                <a:solidFill>
                  <a:srgbClr val="00B0F0"/>
                </a:solidFill>
              </a:rPr>
              <a:t>Předpokládané zahájení příjmu žádostí: </a:t>
            </a:r>
            <a:r>
              <a:rPr lang="cs-CZ" sz="1200" dirty="0" smtClean="0"/>
              <a:t>říjen 2015</a:t>
            </a:r>
            <a:endParaRPr lang="cs-CZ" sz="1200" dirty="0"/>
          </a:p>
        </p:txBody>
      </p:sp>
      <p:pic>
        <p:nvPicPr>
          <p:cNvPr id="5" name="Zástupný symbol pro obsah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703" y="247110"/>
            <a:ext cx="1219200" cy="393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097" y="2821486"/>
            <a:ext cx="2080562" cy="56348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9509760" y="6041362"/>
            <a:ext cx="2520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Národní výstava hospodářských zvířat a zemědělské techniky, </a:t>
            </a:r>
            <a:r>
              <a:rPr lang="cs-CZ" sz="1000" i="1" dirty="0" smtClean="0"/>
              <a:t>Spalování dřevní hmoty, „Podpora spalování ekologických paliv ze strany státu a EU, </a:t>
            </a:r>
            <a:r>
              <a:rPr lang="cs-CZ" sz="1000" dirty="0" smtClean="0"/>
              <a:t>26.6.2015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27802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434</TotalTime>
  <Words>1917</Words>
  <Application>Microsoft Office PowerPoint</Application>
  <PresentationFormat>Širokoúhlá obrazovka</PresentationFormat>
  <Paragraphs>177</Paragraphs>
  <Slides>13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9" baseType="lpstr">
      <vt:lpstr>Arial</vt:lpstr>
      <vt:lpstr>Calibri</vt:lpstr>
      <vt:lpstr>Trebuchet MS</vt:lpstr>
      <vt:lpstr>Wingdings</vt:lpstr>
      <vt:lpstr>Wingdings 3</vt:lpstr>
      <vt:lpstr>Faseta</vt:lpstr>
      <vt:lpstr>Podpora spalování ekologických paliv ze strany státu a EU</vt:lpstr>
      <vt:lpstr>Osnova přednášky</vt:lpstr>
      <vt:lpstr>EUROPROJECT dotace  EUROPROJECT JE SPOLEČNOST ZAMĚŘENÁ NA PROFESIONÁLNÍ ZÍSKÁVÁNÍ DOTACÍ Z EVROPSKÝCH I NÁRODNÍCH FONDŮ.  </vt:lpstr>
      <vt:lpstr>Podpora obnovitelných zdrojů v novém programovém období EU 2014-2020</vt:lpstr>
      <vt:lpstr>Operační program Podnikání a inovace pro konkurenceschopnost 2014-2020 </vt:lpstr>
      <vt:lpstr>Prezentace aplikace PowerPoint</vt:lpstr>
      <vt:lpstr>Prezentace aplikace PowerPoint</vt:lpstr>
      <vt:lpstr>Operační program Životní prostředí 2014-2020</vt:lpstr>
      <vt:lpstr>Prezentace aplikace PowerPoint</vt:lpstr>
      <vt:lpstr>Integrovaný regionální operační program 2014-2020</vt:lpstr>
      <vt:lpstr>Program rozvoje venkova</vt:lpstr>
      <vt:lpstr>Závěr</vt:lpstr>
      <vt:lpstr>Děkujeme za pozornost!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Podpora spalování ekologických paliv ze strany státu a EU</dc:title>
  <dc:creator>Šárka Dotace</dc:creator>
  <cp:lastModifiedBy>Šárka Dotace</cp:lastModifiedBy>
  <cp:revision>46</cp:revision>
  <cp:lastPrinted>2015-06-26T06:01:10Z</cp:lastPrinted>
  <dcterms:created xsi:type="dcterms:W3CDTF">2015-06-17T12:30:54Z</dcterms:created>
  <dcterms:modified xsi:type="dcterms:W3CDTF">2015-06-26T06:03:56Z</dcterms:modified>
</cp:coreProperties>
</file>